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7" r:id="rId2"/>
    <p:sldId id="287" r:id="rId3"/>
    <p:sldId id="288" r:id="rId4"/>
    <p:sldId id="289" r:id="rId5"/>
    <p:sldId id="290" r:id="rId6"/>
    <p:sldId id="274" r:id="rId7"/>
    <p:sldId id="291" r:id="rId8"/>
    <p:sldId id="292" r:id="rId9"/>
    <p:sldId id="293" r:id="rId10"/>
  </p:sldIdLst>
  <p:sldSz cx="15122525" cy="7921625"/>
  <p:notesSz cx="6858000" cy="9144000"/>
  <p:embeddedFontLst>
    <p:embeddedFont>
      <p:font typeface="AkayaKanadaka" panose="02010502080401010103" pitchFamily="2" charset="7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Montserrat SemiBold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000000"/>
          </p15:clr>
        </p15:guide>
        <p15:guide id="2" pos="699">
          <p15:clr>
            <a:srgbClr val="000000"/>
          </p15:clr>
        </p15:guide>
        <p15:guide id="3" pos="2191">
          <p15:clr>
            <a:srgbClr val="9AA0A6"/>
          </p15:clr>
        </p15:guide>
        <p15:guide id="4" orient="horz" pos="112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A39"/>
    <a:srgbClr val="D2D7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11"/>
    <p:restoredTop sz="72271"/>
  </p:normalViewPr>
  <p:slideViewPr>
    <p:cSldViewPr snapToGrid="0">
      <p:cViewPr varScale="1">
        <p:scale>
          <a:sx n="73" d="100"/>
          <a:sy n="73" d="100"/>
        </p:scale>
        <p:origin x="2080" y="184"/>
      </p:cViewPr>
      <p:guideLst>
        <p:guide orient="horz" pos="340"/>
        <p:guide pos="699"/>
        <p:guide pos="2191"/>
        <p:guide orient="horz" pos="11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4.png>
</file>

<file path=ppt/media/image36.png>
</file>

<file path=ppt/media/image37.jp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57163" y="685800"/>
            <a:ext cx="65436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s-E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50344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0262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7263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2100989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1671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6610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5575" y="685800"/>
            <a:ext cx="65468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9700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515509" y="1146737"/>
            <a:ext cx="14091599" cy="3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515496" y="4364902"/>
            <a:ext cx="14091599" cy="12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515496" y="1703569"/>
            <a:ext cx="14091599" cy="30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515496" y="4854816"/>
            <a:ext cx="14091599" cy="20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4127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ctr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15496" y="3312575"/>
            <a:ext cx="14091599" cy="12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746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7991917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746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515496" y="855693"/>
            <a:ext cx="4644000" cy="1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515496" y="2140156"/>
            <a:ext cx="4644000" cy="48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10785" y="693287"/>
            <a:ext cx="10531200" cy="6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7561263" y="-193"/>
            <a:ext cx="7561200" cy="79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439089" y="1899242"/>
            <a:ext cx="6690000" cy="22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439089" y="4317082"/>
            <a:ext cx="6690000" cy="19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8169041" y="1115165"/>
            <a:ext cx="6345600" cy="56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marL="1371600" lvl="2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marL="1828800" lvl="3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marL="2286000" lvl="4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marL="2743200" lvl="5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marL="3200400" lvl="6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marL="3657600" lvl="7" indent="-37465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marL="4114800" lvl="8" indent="-37465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515496" y="6515608"/>
            <a:ext cx="99210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lvl1pPr marL="457200" marR="0" lvl="0" indent="-412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Char char="●"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74650" algn="l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74650" algn="l" rtl="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dk2"/>
              </a:buClr>
              <a:buSzPts val="2300"/>
              <a:buFont typeface="Arial"/>
              <a:buChar char="■"/>
              <a:defRPr sz="2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hyperlink" Target="https://rapidmapping.emergency.copernicus.eu/EMSR703/reporting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6.png"/><Relationship Id="rId9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jpg"/><Relationship Id="rId4" Type="http://schemas.openxmlformats.org/officeDocument/2006/relationships/image" Target="../media/image36.png"/><Relationship Id="rId9" Type="http://schemas.openxmlformats.org/officeDocument/2006/relationships/image" Target="../media/image4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A39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 amt="50000"/>
          </a:blip>
          <a:srcRect l="-22410" t="-32620" r="32297" b="52015"/>
          <a:stretch/>
        </p:blipFill>
        <p:spPr>
          <a:xfrm>
            <a:off x="5728925" y="0"/>
            <a:ext cx="9393594" cy="79216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109172" y="2424717"/>
            <a:ext cx="11401892" cy="2830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s-MX" sz="51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Clasificación de Pixeles en Imágenes Hiperespectrales: Revelando Elementos</a:t>
            </a:r>
            <a:endParaRPr sz="51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109172" y="1881642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s-MX" sz="2900" b="0" i="0" u="none" strike="noStrike" cap="none" dirty="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Módulo: Programación y estadística con R</a:t>
            </a:r>
            <a:endParaRPr sz="2900" b="0" i="0" u="none" strike="noStrike" cap="none" dirty="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75" name="Google Shape;75;p14"/>
          <p:cNvCxnSpPr>
            <a:cxnSpLocks/>
          </p:cNvCxnSpPr>
          <p:nvPr/>
        </p:nvCxnSpPr>
        <p:spPr>
          <a:xfrm>
            <a:off x="1288951" y="5202079"/>
            <a:ext cx="3506785" cy="0"/>
          </a:xfrm>
          <a:prstGeom prst="straightConnector1">
            <a:avLst/>
          </a:prstGeom>
          <a:noFill/>
          <a:ln w="28575" cap="flat" cmpd="sng">
            <a:solidFill>
              <a:srgbClr val="18222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6" name="Google Shape;7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98535" y="218500"/>
            <a:ext cx="5800580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9176" y="521150"/>
            <a:ext cx="2369774" cy="126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94200" y="2482529"/>
            <a:ext cx="4425225" cy="543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9;p15">
            <a:extLst>
              <a:ext uri="{FF2B5EF4-FFF2-40B4-BE49-F238E27FC236}">
                <a16:creationId xmlns:a16="http://schemas.microsoft.com/office/drawing/2014/main" id="{F0A1BD22-DA36-4A42-1FBB-0A9894B2734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83390" y="7129922"/>
            <a:ext cx="1430575" cy="126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655D314-6637-9675-C97C-AA6F09173728}"/>
              </a:ext>
            </a:extLst>
          </p:cNvPr>
          <p:cNvGrpSpPr/>
          <p:nvPr/>
        </p:nvGrpSpPr>
        <p:grpSpPr>
          <a:xfrm>
            <a:off x="822364" y="5843973"/>
            <a:ext cx="933173" cy="1412257"/>
            <a:chOff x="2974848" y="5617038"/>
            <a:chExt cx="933173" cy="141225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7C2F5B4-1044-B258-6F7B-B19706D8E78D}"/>
                </a:ext>
              </a:extLst>
            </p:cNvPr>
            <p:cNvSpPr txBox="1"/>
            <p:nvPr/>
          </p:nvSpPr>
          <p:spPr>
            <a:xfrm>
              <a:off x="2974848" y="5705856"/>
              <a:ext cx="81686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X" sz="8000" dirty="0"/>
                <a:t>5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DC3D6C7-8954-C5B9-3E87-6115FB6A8A61}"/>
                </a:ext>
              </a:extLst>
            </p:cNvPr>
            <p:cNvSpPr txBox="1"/>
            <p:nvPr/>
          </p:nvSpPr>
          <p:spPr>
            <a:xfrm rot="16200000">
              <a:off x="3147691" y="6008036"/>
              <a:ext cx="1151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X" sz="1800" dirty="0"/>
                <a:t>TEAM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INTRODUCCIÓN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764166" y="569474"/>
            <a:ext cx="2165348" cy="4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57E61E70-340B-6DDC-4B38-E2B57F5EE34A}"/>
              </a:ext>
            </a:extLst>
          </p:cNvPr>
          <p:cNvSpPr txBox="1"/>
          <p:nvPr/>
        </p:nvSpPr>
        <p:spPr>
          <a:xfrm>
            <a:off x="193961" y="6695825"/>
            <a:ext cx="7835614" cy="112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600" b="0" i="1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poco 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tiempo</a:t>
            </a:r>
            <a:r>
              <a:rPr lang="en-US" sz="2600" b="0" i="1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, se 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fortaleció</a:t>
            </a:r>
            <a:r>
              <a:rPr lang="en-US" sz="2600" i="1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600" b="0" i="1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12 horas y 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alcanzó</a:t>
            </a:r>
            <a:r>
              <a:rPr lang="en-US" sz="2600" b="0" i="1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la </a:t>
            </a:r>
            <a:r>
              <a:rPr lang="en-US" sz="2600" b="0" i="1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categoría</a:t>
            </a:r>
            <a:r>
              <a:rPr lang="en-US" sz="2600" b="0" i="1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5</a:t>
            </a:r>
            <a:r>
              <a:rPr lang="en-U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.” (CNN </a:t>
            </a:r>
            <a:r>
              <a:rPr lang="en-US" sz="2600" b="0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600" b="0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español</a:t>
            </a:r>
            <a:r>
              <a:rPr lang="en-U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</a:p>
        </p:txBody>
      </p:sp>
      <p:pic>
        <p:nvPicPr>
          <p:cNvPr id="7" name="Picture 6" descr="A building with palm trees and a broken roof&#10;&#10;Description automatically generated">
            <a:extLst>
              <a:ext uri="{FF2B5EF4-FFF2-40B4-BE49-F238E27FC236}">
                <a16:creationId xmlns:a16="http://schemas.microsoft.com/office/drawing/2014/main" id="{28FED2EE-7050-33E6-FD0B-5CAC20997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7112" y="4426642"/>
            <a:ext cx="3704471" cy="2083764"/>
          </a:xfrm>
          <a:prstGeom prst="rect">
            <a:avLst/>
          </a:prstGeom>
        </p:spPr>
      </p:pic>
      <p:pic>
        <p:nvPicPr>
          <p:cNvPr id="9" name="Picture 8" descr="A flooded street with cars and people&#10;&#10;Description automatically generated">
            <a:extLst>
              <a:ext uri="{FF2B5EF4-FFF2-40B4-BE49-F238E27FC236}">
                <a16:creationId xmlns:a16="http://schemas.microsoft.com/office/drawing/2014/main" id="{94A9D3FA-3A70-9762-F114-C2E040628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654" y="1361179"/>
            <a:ext cx="5237485" cy="2950875"/>
          </a:xfrm>
          <a:prstGeom prst="rect">
            <a:avLst/>
          </a:prstGeom>
        </p:spPr>
      </p:pic>
      <p:sp>
        <p:nvSpPr>
          <p:cNvPr id="12" name="Google Shape;124;p18">
            <a:extLst>
              <a:ext uri="{FF2B5EF4-FFF2-40B4-BE49-F238E27FC236}">
                <a16:creationId xmlns:a16="http://schemas.microsoft.com/office/drawing/2014/main" id="{D780C8E0-88C3-2E99-D1ED-D4B35C9CAF96}"/>
              </a:ext>
            </a:extLst>
          </p:cNvPr>
          <p:cNvSpPr txBox="1"/>
          <p:nvPr/>
        </p:nvSpPr>
        <p:spPr>
          <a:xfrm>
            <a:off x="6892090" y="1580691"/>
            <a:ext cx="7419282" cy="108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Otis </a:t>
            </a:r>
            <a:r>
              <a:rPr lang="en-US" sz="2600" b="1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toca</a:t>
            </a: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tierra </a:t>
            </a:r>
            <a:r>
              <a:rPr lang="en-US" sz="2600" b="1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el</a:t>
            </a: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25 de </a:t>
            </a:r>
            <a:r>
              <a:rPr lang="en-US" sz="2600" b="1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Octubre</a:t>
            </a: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de 2023 </a:t>
            </a:r>
            <a:r>
              <a:rPr lang="en-US" sz="2600" b="1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2600" b="1" i="0" u="none" strike="noStrike" cap="none" dirty="0" err="1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costas</a:t>
            </a:r>
            <a:r>
              <a: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 de Acapulco, Guerrero.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lang="en-US" sz="2600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CFDED2A-C50C-1C22-F32D-1AB954A808EA}"/>
              </a:ext>
            </a:extLst>
          </p:cNvPr>
          <p:cNvGrpSpPr/>
          <p:nvPr/>
        </p:nvGrpSpPr>
        <p:grpSpPr>
          <a:xfrm>
            <a:off x="7487146" y="2977309"/>
            <a:ext cx="6577518" cy="3777422"/>
            <a:chOff x="7445353" y="2995570"/>
            <a:chExt cx="6577518" cy="3777422"/>
          </a:xfrm>
        </p:grpSpPr>
        <p:sp>
          <p:nvSpPr>
            <p:cNvPr id="13" name="Google Shape;124;p18">
              <a:extLst>
                <a:ext uri="{FF2B5EF4-FFF2-40B4-BE49-F238E27FC236}">
                  <a16:creationId xmlns:a16="http://schemas.microsoft.com/office/drawing/2014/main" id="{C9D4E0EF-8A5F-0FF1-719A-49310215BA39}"/>
                </a:ext>
              </a:extLst>
            </p:cNvPr>
            <p:cNvSpPr txBox="1"/>
            <p:nvPr/>
          </p:nvSpPr>
          <p:spPr>
            <a:xfrm>
              <a:off x="7445353" y="3007561"/>
              <a:ext cx="2010274" cy="10829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Personas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0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fallecidas</a:t>
              </a:r>
              <a:endParaRPr lang="en-US" sz="20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0A5BA0A-FC4B-F43E-D6E6-E1E66109C223}"/>
                </a:ext>
              </a:extLst>
            </p:cNvPr>
            <p:cNvSpPr/>
            <p:nvPr/>
          </p:nvSpPr>
          <p:spPr>
            <a:xfrm>
              <a:off x="9582458" y="3883684"/>
              <a:ext cx="1782661" cy="1806373"/>
            </a:xfrm>
            <a:prstGeom prst="ellipse">
              <a:avLst/>
            </a:prstGeom>
            <a:solidFill>
              <a:srgbClr val="D2D7DB"/>
            </a:solidFill>
            <a:ln>
              <a:solidFill>
                <a:srgbClr val="D2D7D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X" sz="3200" dirty="0">
                  <a:latin typeface="Montserrat" pitchFamily="2" charset="77"/>
                </a:rPr>
                <a:t>4 mil ha</a:t>
              </a:r>
            </a:p>
          </p:txBody>
        </p:sp>
        <p:sp>
          <p:nvSpPr>
            <p:cNvPr id="16" name="Google Shape;291;p32">
              <a:extLst>
                <a:ext uri="{FF2B5EF4-FFF2-40B4-BE49-F238E27FC236}">
                  <a16:creationId xmlns:a16="http://schemas.microsoft.com/office/drawing/2014/main" id="{6D70E0CC-9BF0-E33C-0E7E-2631A23094E4}"/>
                </a:ext>
              </a:extLst>
            </p:cNvPr>
            <p:cNvSpPr/>
            <p:nvPr/>
          </p:nvSpPr>
          <p:spPr>
            <a:xfrm>
              <a:off x="7571450" y="3883684"/>
              <a:ext cx="1789003" cy="1806373"/>
            </a:xfrm>
            <a:prstGeom prst="ellipse">
              <a:avLst/>
            </a:prstGeom>
            <a:solidFill>
              <a:srgbClr val="18222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4000" b="0" i="0" u="none" strike="noStrike" cap="none" dirty="0">
                  <a:solidFill>
                    <a:schemeClr val="lt1"/>
                  </a:solidFill>
                  <a:latin typeface="Montserrat" pitchFamily="2" charset="77"/>
                  <a:sym typeface="Arial"/>
                </a:rPr>
                <a:t>50</a:t>
              </a:r>
              <a:endParaRPr sz="1400" b="0" i="0" u="none" strike="noStrike" cap="none" dirty="0">
                <a:solidFill>
                  <a:schemeClr val="lt1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7" name="Google Shape;290;p32">
              <a:extLst>
                <a:ext uri="{FF2B5EF4-FFF2-40B4-BE49-F238E27FC236}">
                  <a16:creationId xmlns:a16="http://schemas.microsoft.com/office/drawing/2014/main" id="{3F8941D2-C58A-2112-90BC-B94756546583}"/>
                </a:ext>
              </a:extLst>
            </p:cNvPr>
            <p:cNvSpPr/>
            <p:nvPr/>
          </p:nvSpPr>
          <p:spPr>
            <a:xfrm>
              <a:off x="11764166" y="3883684"/>
              <a:ext cx="1782647" cy="1806373"/>
            </a:xfrm>
            <a:prstGeom prst="ellipse">
              <a:avLst/>
            </a:prstGeom>
            <a:solidFill>
              <a:srgbClr val="FF6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1800" b="0" i="0" u="none" strike="noStrike" cap="none" dirty="0">
                  <a:solidFill>
                    <a:schemeClr val="lt1"/>
                  </a:solidFill>
                  <a:latin typeface="Montserrat" pitchFamily="2" charset="77"/>
                  <a:sym typeface="Arial"/>
                </a:rPr>
                <a:t>16 mil millones USD</a:t>
              </a:r>
              <a:endParaRPr sz="1800" b="0" i="0" u="none" strike="noStrike" cap="none" dirty="0">
                <a:solidFill>
                  <a:schemeClr val="lt1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8" name="Google Shape;124;p18">
              <a:extLst>
                <a:ext uri="{FF2B5EF4-FFF2-40B4-BE49-F238E27FC236}">
                  <a16:creationId xmlns:a16="http://schemas.microsoft.com/office/drawing/2014/main" id="{6A78C7C1-C979-3D89-BAD8-46A4CB70AB2D}"/>
                </a:ext>
              </a:extLst>
            </p:cNvPr>
            <p:cNvSpPr txBox="1"/>
            <p:nvPr/>
          </p:nvSpPr>
          <p:spPr>
            <a:xfrm>
              <a:off x="9106406" y="5690057"/>
              <a:ext cx="2734764" cy="10829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000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</a:t>
              </a:r>
              <a:r>
                <a:rPr lang="en-US" sz="20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onstrucción</a:t>
              </a:r>
              <a:endParaRPr lang="en-US" sz="20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000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afectada</a:t>
              </a:r>
              <a:r>
                <a:rPr lang="en-US" sz="20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</a:p>
          </p:txBody>
        </p:sp>
        <p:sp>
          <p:nvSpPr>
            <p:cNvPr id="19" name="Google Shape;124;p18">
              <a:extLst>
                <a:ext uri="{FF2B5EF4-FFF2-40B4-BE49-F238E27FC236}">
                  <a16:creationId xmlns:a16="http://schemas.microsoft.com/office/drawing/2014/main" id="{D720D5CE-991C-8BCE-F828-A6865C21DA80}"/>
                </a:ext>
              </a:extLst>
            </p:cNvPr>
            <p:cNvSpPr txBox="1"/>
            <p:nvPr/>
          </p:nvSpPr>
          <p:spPr>
            <a:xfrm>
              <a:off x="11288107" y="2995570"/>
              <a:ext cx="2734764" cy="10829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000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Pérdida</a:t>
              </a:r>
              <a:r>
                <a:rPr lang="en-US" sz="2000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2000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aseguradoras</a:t>
              </a:r>
              <a:endParaRPr lang="en-US" sz="20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21" name="Picture 20" descr="A flooded street with cars and a pile of debris&#10;&#10;Description automatically generated">
            <a:extLst>
              <a:ext uri="{FF2B5EF4-FFF2-40B4-BE49-F238E27FC236}">
                <a16:creationId xmlns:a16="http://schemas.microsoft.com/office/drawing/2014/main" id="{14D75FBB-002A-6188-4C1D-7FA0243A78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348" y="4408340"/>
            <a:ext cx="3259839" cy="217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4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PROBLEMA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764166" y="569474"/>
            <a:ext cx="2165348" cy="482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38F2E7E7-E507-89DC-CD85-D2A22780A1AA}"/>
              </a:ext>
            </a:extLst>
          </p:cNvPr>
          <p:cNvGrpSpPr/>
          <p:nvPr/>
        </p:nvGrpSpPr>
        <p:grpSpPr>
          <a:xfrm>
            <a:off x="7348017" y="2083108"/>
            <a:ext cx="6901909" cy="1289058"/>
            <a:chOff x="7348017" y="2083108"/>
            <a:chExt cx="6901909" cy="1289058"/>
          </a:xfrm>
        </p:grpSpPr>
        <p:pic>
          <p:nvPicPr>
            <p:cNvPr id="5" name="Google Shape;371;p30">
              <a:extLst>
                <a:ext uri="{FF2B5EF4-FFF2-40B4-BE49-F238E27FC236}">
                  <a16:creationId xmlns:a16="http://schemas.microsoft.com/office/drawing/2014/main" id="{28F28FDB-3DD7-A980-472D-BCF1A2C83E1E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348017" y="2083108"/>
              <a:ext cx="1416420" cy="128903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124;p18">
              <a:extLst>
                <a:ext uri="{FF2B5EF4-FFF2-40B4-BE49-F238E27FC236}">
                  <a16:creationId xmlns:a16="http://schemas.microsoft.com/office/drawing/2014/main" id="{9B3B3089-78EA-8C8E-69CF-9DC94D716495}"/>
                </a:ext>
              </a:extLst>
            </p:cNvPr>
            <p:cNvSpPr txBox="1"/>
            <p:nvPr/>
          </p:nvSpPr>
          <p:spPr>
            <a:xfrm>
              <a:off x="9093720" y="2288165"/>
              <a:ext cx="5156206" cy="1084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Respuesta hasta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una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1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semana</a:t>
              </a:r>
              <a:r>
                <a:rPr lang="en-US" sz="2600" b="1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y media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después</a:t>
              </a:r>
              <a:endParaRPr lang="en-U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endParaRPr lang="en-US" sz="2600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F771B96-5D5E-F23C-1358-04AFF94A82C3}"/>
              </a:ext>
            </a:extLst>
          </p:cNvPr>
          <p:cNvGrpSpPr/>
          <p:nvPr/>
        </p:nvGrpSpPr>
        <p:grpSpPr>
          <a:xfrm>
            <a:off x="7531596" y="3556808"/>
            <a:ext cx="6115883" cy="1167912"/>
            <a:chOff x="7531596" y="3556808"/>
            <a:chExt cx="6115883" cy="1167912"/>
          </a:xfrm>
        </p:grpSpPr>
        <p:pic>
          <p:nvPicPr>
            <p:cNvPr id="17" name="Graphic 16" descr="Satellite with solid fill">
              <a:extLst>
                <a:ext uri="{FF2B5EF4-FFF2-40B4-BE49-F238E27FC236}">
                  <a16:creationId xmlns:a16="http://schemas.microsoft.com/office/drawing/2014/main" id="{2AC4FF0E-483D-C2EB-0A2A-2F3444902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31596" y="3556808"/>
              <a:ext cx="1092829" cy="1092829"/>
            </a:xfrm>
            <a:prstGeom prst="rect">
              <a:avLst/>
            </a:prstGeom>
          </p:spPr>
        </p:pic>
        <p:sp>
          <p:nvSpPr>
            <p:cNvPr id="18" name="Google Shape;124;p18">
              <a:extLst>
                <a:ext uri="{FF2B5EF4-FFF2-40B4-BE49-F238E27FC236}">
                  <a16:creationId xmlns:a16="http://schemas.microsoft.com/office/drawing/2014/main" id="{E2258476-415A-1FA9-B89F-6A7E1F7DBEFF}"/>
                </a:ext>
              </a:extLst>
            </p:cNvPr>
            <p:cNvSpPr txBox="1"/>
            <p:nvPr/>
          </p:nvSpPr>
          <p:spPr>
            <a:xfrm>
              <a:off x="9101083" y="3640719"/>
              <a:ext cx="4546396" cy="1084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Dependencia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satélites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1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internacionales</a:t>
              </a:r>
              <a:endPara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endParaRPr lang="en-US" sz="2600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6D89D92-9D62-C28F-13DC-812EBE565372}"/>
              </a:ext>
            </a:extLst>
          </p:cNvPr>
          <p:cNvGrpSpPr/>
          <p:nvPr/>
        </p:nvGrpSpPr>
        <p:grpSpPr>
          <a:xfrm>
            <a:off x="7596016" y="4993273"/>
            <a:ext cx="6286030" cy="1547152"/>
            <a:chOff x="7596016" y="4993273"/>
            <a:chExt cx="6286030" cy="1547152"/>
          </a:xfrm>
        </p:grpSpPr>
        <p:pic>
          <p:nvPicPr>
            <p:cNvPr id="8" name="Google Shape;372;p30">
              <a:extLst>
                <a:ext uri="{FF2B5EF4-FFF2-40B4-BE49-F238E27FC236}">
                  <a16:creationId xmlns:a16="http://schemas.microsoft.com/office/drawing/2014/main" id="{975084D2-89D3-1E5A-CB36-AA7AA306AD35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596016" y="5107475"/>
              <a:ext cx="1080551" cy="8211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24;p18">
              <a:extLst>
                <a:ext uri="{FF2B5EF4-FFF2-40B4-BE49-F238E27FC236}">
                  <a16:creationId xmlns:a16="http://schemas.microsoft.com/office/drawing/2014/main" id="{2C2141C1-6BFD-3B71-DEC0-3A0052D709F3}"/>
                </a:ext>
              </a:extLst>
            </p:cNvPr>
            <p:cNvSpPr txBox="1"/>
            <p:nvPr/>
          </p:nvSpPr>
          <p:spPr>
            <a:xfrm>
              <a:off x="9101083" y="4993273"/>
              <a:ext cx="4780963" cy="15471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Activación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únicamente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600" b="0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estado</a:t>
              </a:r>
              <a:r>
                <a:rPr lang="en-US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2600" b="1" i="0" u="none" strike="noStrike" cap="none" dirty="0" err="1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emergencia</a:t>
              </a:r>
              <a:endParaRPr lang="en-US" sz="2600" b="1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FBBADD5-6245-4C98-721B-8CC583951ADD}"/>
              </a:ext>
            </a:extLst>
          </p:cNvPr>
          <p:cNvGrpSpPr/>
          <p:nvPr/>
        </p:nvGrpSpPr>
        <p:grpSpPr>
          <a:xfrm>
            <a:off x="317725" y="1558235"/>
            <a:ext cx="12135801" cy="6241926"/>
            <a:chOff x="317725" y="1558235"/>
            <a:chExt cx="12135801" cy="624192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6FCD3B-F92F-A66F-B2F0-29F87F63C642}"/>
                </a:ext>
              </a:extLst>
            </p:cNvPr>
            <p:cNvGrpSpPr/>
            <p:nvPr/>
          </p:nvGrpSpPr>
          <p:grpSpPr>
            <a:xfrm>
              <a:off x="317725" y="1558235"/>
              <a:ext cx="7305333" cy="6132933"/>
              <a:chOff x="317725" y="1558235"/>
              <a:chExt cx="7305333" cy="6132933"/>
            </a:xfrm>
          </p:grpSpPr>
          <p:sp>
            <p:nvSpPr>
              <p:cNvPr id="4" name="Google Shape;124;p18">
                <a:extLst>
                  <a:ext uri="{FF2B5EF4-FFF2-40B4-BE49-F238E27FC236}">
                    <a16:creationId xmlns:a16="http://schemas.microsoft.com/office/drawing/2014/main" id="{57E61E70-340B-6DDC-4B38-E2B57F5EE34A}"/>
                  </a:ext>
                </a:extLst>
              </p:cNvPr>
              <p:cNvSpPr txBox="1"/>
              <p:nvPr/>
            </p:nvSpPr>
            <p:spPr>
              <a:xfrm>
                <a:off x="317725" y="1558235"/>
                <a:ext cx="7305333" cy="1617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47725" tIns="147725" rIns="147725" bIns="1477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600"/>
                  <a:buFont typeface="Arial"/>
                  <a:buNone/>
                </a:pP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Respuesta del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estado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situacional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del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Programa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Copernicus de la Unión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Europea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dada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el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5 de </a:t>
                </a:r>
                <a:r>
                  <a:rPr lang="en-US" sz="2600" b="0" i="0" u="none" strike="noStrike" cap="none" dirty="0" err="1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noviembre</a:t>
                </a:r>
                <a:r>
                  <a:rPr lang="en-US" sz="2600" b="0" i="0" u="none" strike="noStrike" cap="none" dirty="0">
                    <a:solidFill>
                      <a:srgbClr val="2B303C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600"/>
                  <a:buFont typeface="Arial"/>
                  <a:buNone/>
                </a:pPr>
                <a:endParaRPr lang="en-US" sz="2600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pic>
            <p:nvPicPr>
              <p:cNvPr id="3" name="Picture 2" descr="A map of the ocean&#10;&#10;Description automatically generated">
                <a:extLst>
                  <a:ext uri="{FF2B5EF4-FFF2-40B4-BE49-F238E27FC236}">
                    <a16:creationId xmlns:a16="http://schemas.microsoft.com/office/drawing/2014/main" id="{3981AAE6-4B1B-D778-2866-31A1C04BF1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7725" y="3175395"/>
                <a:ext cx="6400053" cy="4515773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59F11FF-36CB-296C-3E68-50AE8B16D539}"/>
                </a:ext>
              </a:extLst>
            </p:cNvPr>
            <p:cNvSpPr txBox="1"/>
            <p:nvPr/>
          </p:nvSpPr>
          <p:spPr>
            <a:xfrm>
              <a:off x="6717778" y="7492384"/>
              <a:ext cx="57357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hlinkClick r:id="rId10"/>
                </a:rPr>
                <a:t>https://rapidmapping.emergency.copernicus.eu/EMSR703/reporting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8860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4847519" y="1791907"/>
            <a:ext cx="9463853" cy="110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Sistema de identificación de daños a infraestructura a partir de imágenes hiperespectrales aéreas.</a:t>
            </a:r>
            <a:endParaRPr sz="2600" b="0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SOLUCIÓN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29;p9">
            <a:extLst>
              <a:ext uri="{FF2B5EF4-FFF2-40B4-BE49-F238E27FC236}">
                <a16:creationId xmlns:a16="http://schemas.microsoft.com/office/drawing/2014/main" id="{80929E2E-4890-A427-2FE3-7F0D96666DC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66322" y="1657361"/>
            <a:ext cx="1859040" cy="18641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E7D4B71-26C2-9291-E1F3-87C89391C67A}"/>
              </a:ext>
            </a:extLst>
          </p:cNvPr>
          <p:cNvGrpSpPr/>
          <p:nvPr/>
        </p:nvGrpSpPr>
        <p:grpSpPr>
          <a:xfrm>
            <a:off x="167571" y="3308814"/>
            <a:ext cx="4186520" cy="2216545"/>
            <a:chOff x="5671051" y="890346"/>
            <a:chExt cx="4186520" cy="2216545"/>
          </a:xfrm>
        </p:grpSpPr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AFEB6D96-865F-5A19-80CA-F432F8D2DF95}"/>
                </a:ext>
              </a:extLst>
            </p:cNvPr>
            <p:cNvSpPr/>
            <p:nvPr/>
          </p:nvSpPr>
          <p:spPr>
            <a:xfrm>
              <a:off x="6364680" y="1999218"/>
              <a:ext cx="838994" cy="1107673"/>
            </a:xfrm>
            <a:prstGeom prst="trapezoid">
              <a:avLst>
                <a:gd name="adj" fmla="val 35218"/>
              </a:avLst>
            </a:prstGeom>
            <a:solidFill>
              <a:srgbClr val="D2D7DB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pic>
          <p:nvPicPr>
            <p:cNvPr id="7" name="Graphic 6" descr="Take Off with solid fill">
              <a:extLst>
                <a:ext uri="{FF2B5EF4-FFF2-40B4-BE49-F238E27FC236}">
                  <a16:creationId xmlns:a16="http://schemas.microsoft.com/office/drawing/2014/main" id="{0D5FC432-1C92-FD02-00B9-86CA7BB6D0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44553"/>
            <a:stretch/>
          </p:blipFill>
          <p:spPr>
            <a:xfrm rot="767511">
              <a:off x="5671051" y="890346"/>
              <a:ext cx="2467983" cy="1368427"/>
            </a:xfrm>
            <a:prstGeom prst="rect">
              <a:avLst/>
            </a:prstGeom>
          </p:spPr>
        </p:pic>
        <p:pic>
          <p:nvPicPr>
            <p:cNvPr id="10" name="Google Shape;390;p30">
              <a:extLst>
                <a:ext uri="{FF2B5EF4-FFF2-40B4-BE49-F238E27FC236}">
                  <a16:creationId xmlns:a16="http://schemas.microsoft.com/office/drawing/2014/main" id="{B885CD12-66D4-E8AE-7D43-B371B0FAC20C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275602" y="2096869"/>
              <a:ext cx="912369" cy="9123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377;p30">
              <a:extLst>
                <a:ext uri="{FF2B5EF4-FFF2-40B4-BE49-F238E27FC236}">
                  <a16:creationId xmlns:a16="http://schemas.microsoft.com/office/drawing/2014/main" id="{366C2162-A4CA-FD8E-E567-D9C83FAAB272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8280208" y="1510704"/>
              <a:ext cx="1577363" cy="15636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" name="Google Shape;125;p18">
            <a:extLst>
              <a:ext uri="{FF2B5EF4-FFF2-40B4-BE49-F238E27FC236}">
                <a16:creationId xmlns:a16="http://schemas.microsoft.com/office/drawing/2014/main" id="{C9675DEF-20B0-A46D-7302-C9DED39863DF}"/>
              </a:ext>
            </a:extLst>
          </p:cNvPr>
          <p:cNvSpPr txBox="1"/>
          <p:nvPr/>
        </p:nvSpPr>
        <p:spPr>
          <a:xfrm>
            <a:off x="5092972" y="3052577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Alcances del proyecto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24;p18">
            <a:extLst>
              <a:ext uri="{FF2B5EF4-FFF2-40B4-BE49-F238E27FC236}">
                <a16:creationId xmlns:a16="http://schemas.microsoft.com/office/drawing/2014/main" id="{76FF7E91-14D8-4DAA-33E9-FE2ADA66538D}"/>
              </a:ext>
            </a:extLst>
          </p:cNvPr>
          <p:cNvSpPr txBox="1"/>
          <p:nvPr/>
        </p:nvSpPr>
        <p:spPr>
          <a:xfrm>
            <a:off x="4847519" y="3753524"/>
            <a:ext cx="9463853" cy="110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Prueba de concepto y prototipo de clasificación de pixeles.</a:t>
            </a:r>
            <a:endParaRPr sz="2600" b="0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4DB5C4-6B79-67AA-50DB-A85CE40FE5E2}"/>
              </a:ext>
            </a:extLst>
          </p:cNvPr>
          <p:cNvGrpSpPr/>
          <p:nvPr/>
        </p:nvGrpSpPr>
        <p:grpSpPr>
          <a:xfrm>
            <a:off x="5721307" y="4882409"/>
            <a:ext cx="7639741" cy="914400"/>
            <a:chOff x="5721307" y="4882409"/>
            <a:chExt cx="7639741" cy="914400"/>
          </a:xfrm>
        </p:grpSpPr>
        <p:sp>
          <p:nvSpPr>
            <p:cNvPr id="15" name="Google Shape;124;p18">
              <a:extLst>
                <a:ext uri="{FF2B5EF4-FFF2-40B4-BE49-F238E27FC236}">
                  <a16:creationId xmlns:a16="http://schemas.microsoft.com/office/drawing/2014/main" id="{3A23ADBC-D2EB-BD13-298B-8BCFA99B1B5C}"/>
                </a:ext>
              </a:extLst>
            </p:cNvPr>
            <p:cNvSpPr txBox="1"/>
            <p:nvPr/>
          </p:nvSpPr>
          <p:spPr>
            <a:xfrm>
              <a:off x="6445191" y="5030484"/>
              <a:ext cx="6915857" cy="685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635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B303C"/>
                </a:buClr>
                <a:buSzPts val="2600"/>
              </a:pPr>
              <a:r>
                <a:rPr lang="es-MX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Reducción de información a procesar</a:t>
              </a:r>
              <a:endParaRPr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9" name="Graphic 18" descr="Badge Tick with solid fill">
              <a:extLst>
                <a:ext uri="{FF2B5EF4-FFF2-40B4-BE49-F238E27FC236}">
                  <a16:creationId xmlns:a16="http://schemas.microsoft.com/office/drawing/2014/main" id="{88E209FA-93B3-FC83-09C6-6061CA585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721307" y="4882409"/>
              <a:ext cx="914400" cy="9144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58038C2-9633-D14B-38C0-C73185754ABD}"/>
              </a:ext>
            </a:extLst>
          </p:cNvPr>
          <p:cNvGrpSpPr/>
          <p:nvPr/>
        </p:nvGrpSpPr>
        <p:grpSpPr>
          <a:xfrm>
            <a:off x="5721307" y="5700426"/>
            <a:ext cx="7639741" cy="914400"/>
            <a:chOff x="5721307" y="5700426"/>
            <a:chExt cx="7639741" cy="914400"/>
          </a:xfrm>
        </p:grpSpPr>
        <p:sp>
          <p:nvSpPr>
            <p:cNvPr id="16" name="Google Shape;124;p18">
              <a:extLst>
                <a:ext uri="{FF2B5EF4-FFF2-40B4-BE49-F238E27FC236}">
                  <a16:creationId xmlns:a16="http://schemas.microsoft.com/office/drawing/2014/main" id="{ADE27517-96C3-5606-70AB-6B5F8FA2146E}"/>
                </a:ext>
              </a:extLst>
            </p:cNvPr>
            <p:cNvSpPr txBox="1"/>
            <p:nvPr/>
          </p:nvSpPr>
          <p:spPr>
            <a:xfrm>
              <a:off x="6445191" y="5823596"/>
              <a:ext cx="6915857" cy="685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635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B303C"/>
                </a:buClr>
                <a:buSzPts val="2600"/>
              </a:pPr>
              <a:r>
                <a:rPr lang="es-MX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Flexibilidad multiclase</a:t>
              </a:r>
              <a:endParaRPr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20" name="Graphic 19" descr="Badge Tick with solid fill">
              <a:extLst>
                <a:ext uri="{FF2B5EF4-FFF2-40B4-BE49-F238E27FC236}">
                  <a16:creationId xmlns:a16="http://schemas.microsoft.com/office/drawing/2014/main" id="{CE2E37C5-1C18-3AA4-9EA3-A2BCAD05E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721307" y="5700426"/>
              <a:ext cx="914400" cy="9144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75791A7-8304-36F4-047C-EE4FD62B60F9}"/>
              </a:ext>
            </a:extLst>
          </p:cNvPr>
          <p:cNvGrpSpPr/>
          <p:nvPr/>
        </p:nvGrpSpPr>
        <p:grpSpPr>
          <a:xfrm>
            <a:off x="5721307" y="6535707"/>
            <a:ext cx="6251619" cy="914400"/>
            <a:chOff x="5721307" y="6535707"/>
            <a:chExt cx="6251619" cy="914400"/>
          </a:xfrm>
        </p:grpSpPr>
        <p:sp>
          <p:nvSpPr>
            <p:cNvPr id="17" name="Google Shape;124;p18">
              <a:extLst>
                <a:ext uri="{FF2B5EF4-FFF2-40B4-BE49-F238E27FC236}">
                  <a16:creationId xmlns:a16="http://schemas.microsoft.com/office/drawing/2014/main" id="{89035CCC-C7A0-7EB9-D353-16E79AA70D3C}"/>
                </a:ext>
              </a:extLst>
            </p:cNvPr>
            <p:cNvSpPr txBox="1"/>
            <p:nvPr/>
          </p:nvSpPr>
          <p:spPr>
            <a:xfrm>
              <a:off x="6445192" y="6672258"/>
              <a:ext cx="5527734" cy="685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635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B303C"/>
                </a:buClr>
                <a:buSzPts val="2600"/>
              </a:pPr>
              <a:r>
                <a:rPr lang="es-MX" sz="2600" b="0" i="0" u="none" strike="noStrike" cap="none" dirty="0">
                  <a:solidFill>
                    <a:srgbClr val="2B303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Clasificación exacta y precisa</a:t>
              </a:r>
              <a:endParaRPr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21" name="Graphic 20" descr="Badge Tick with solid fill">
              <a:extLst>
                <a:ext uri="{FF2B5EF4-FFF2-40B4-BE49-F238E27FC236}">
                  <a16:creationId xmlns:a16="http://schemas.microsoft.com/office/drawing/2014/main" id="{B9EBD2B1-57B3-099A-DAD6-7DEFCA4B5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721307" y="653570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084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7949851" y="4849721"/>
            <a:ext cx="5656200" cy="130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635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</a:pPr>
            <a:r>
              <a:rPr lang="es-MX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Presentación RGB de Imagen hiperespectral</a:t>
            </a:r>
            <a:endParaRPr sz="2600" b="0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Prototipo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050" y="6725850"/>
            <a:ext cx="3996201" cy="9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aerial view of a field&#10;&#10;Description automatically generated">
            <a:extLst>
              <a:ext uri="{FF2B5EF4-FFF2-40B4-BE49-F238E27FC236}">
                <a16:creationId xmlns:a16="http://schemas.microsoft.com/office/drawing/2014/main" id="{BF10E6E7-F31D-39B0-65E9-A16EE585B8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2592" y="1496921"/>
            <a:ext cx="3136900" cy="3352800"/>
          </a:xfrm>
          <a:prstGeom prst="rect">
            <a:avLst/>
          </a:prstGeom>
        </p:spPr>
      </p:pic>
      <p:sp>
        <p:nvSpPr>
          <p:cNvPr id="8" name="Trapezoid 7">
            <a:extLst>
              <a:ext uri="{FF2B5EF4-FFF2-40B4-BE49-F238E27FC236}">
                <a16:creationId xmlns:a16="http://schemas.microsoft.com/office/drawing/2014/main" id="{EC855745-CE81-C411-56FC-840BF4436A82}"/>
              </a:ext>
            </a:extLst>
          </p:cNvPr>
          <p:cNvSpPr/>
          <p:nvPr/>
        </p:nvSpPr>
        <p:spPr>
          <a:xfrm rot="3600565">
            <a:off x="6424870" y="489675"/>
            <a:ext cx="3121360" cy="4646728"/>
          </a:xfrm>
          <a:prstGeom prst="trapezoid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0" name="Picture 9" descr="A graph with a line&#10;&#10;Description automatically generated">
            <a:extLst>
              <a:ext uri="{FF2B5EF4-FFF2-40B4-BE49-F238E27FC236}">
                <a16:creationId xmlns:a16="http://schemas.microsoft.com/office/drawing/2014/main" id="{4B150116-0FEE-6D50-3A3E-D0DF227A484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391" r="1588"/>
          <a:stretch/>
        </p:blipFill>
        <p:spPr>
          <a:xfrm>
            <a:off x="135749" y="1743075"/>
            <a:ext cx="7008001" cy="412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86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130" y="536223"/>
            <a:ext cx="3918059" cy="974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629882" y="6665495"/>
            <a:ext cx="2982980" cy="66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atosShow">
            <a:hlinkClick r:id="" action="ppaction://media"/>
            <a:extLst>
              <a:ext uri="{FF2B5EF4-FFF2-40B4-BE49-F238E27FC236}">
                <a16:creationId xmlns:a16="http://schemas.microsoft.com/office/drawing/2014/main" id="{4F93A92F-CDCE-BC10-7ADC-22881076C5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6117" y="-19508"/>
            <a:ext cx="14117393" cy="79411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PROTOTIPO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78384" y="531488"/>
            <a:ext cx="2165348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diagram of a process&#10;&#10;Description automatically generated">
            <a:extLst>
              <a:ext uri="{FF2B5EF4-FFF2-40B4-BE49-F238E27FC236}">
                <a16:creationId xmlns:a16="http://schemas.microsoft.com/office/drawing/2014/main" id="{63510A3B-D763-63F8-83F7-06188FA5DD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13" y="1083380"/>
            <a:ext cx="11035789" cy="493931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FAAA8D23-9057-8651-DEC4-D55B85F36135}"/>
              </a:ext>
            </a:extLst>
          </p:cNvPr>
          <p:cNvGrpSpPr/>
          <p:nvPr/>
        </p:nvGrpSpPr>
        <p:grpSpPr>
          <a:xfrm>
            <a:off x="10419702" y="1407830"/>
            <a:ext cx="3846518" cy="6347148"/>
            <a:chOff x="10419702" y="1407830"/>
            <a:chExt cx="3846518" cy="6347148"/>
          </a:xfrm>
        </p:grpSpPr>
        <p:pic>
          <p:nvPicPr>
            <p:cNvPr id="5" name="Picture 4" descr="A map of a city&#10;&#10;Description automatically generated">
              <a:extLst>
                <a:ext uri="{FF2B5EF4-FFF2-40B4-BE49-F238E27FC236}">
                  <a16:creationId xmlns:a16="http://schemas.microsoft.com/office/drawing/2014/main" id="{448B6944-CCA9-1BE8-AD68-27152C38F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16953" y="1407830"/>
              <a:ext cx="2849267" cy="634714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B1FAA6B-8A78-6FB9-BF3C-97FA9717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3123"/>
            <a:stretch/>
          </p:blipFill>
          <p:spPr>
            <a:xfrm>
              <a:off x="10419702" y="1407830"/>
              <a:ext cx="917341" cy="2751763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A56AF2-398D-49A7-38B2-8C433F7A9B34}"/>
              </a:ext>
            </a:extLst>
          </p:cNvPr>
          <p:cNvGrpSpPr/>
          <p:nvPr/>
        </p:nvGrpSpPr>
        <p:grpSpPr>
          <a:xfrm>
            <a:off x="669978" y="5948771"/>
            <a:ext cx="10208406" cy="2098709"/>
            <a:chOff x="867275" y="5830361"/>
            <a:chExt cx="10208406" cy="2098709"/>
          </a:xfrm>
        </p:grpSpPr>
        <p:sp>
          <p:nvSpPr>
            <p:cNvPr id="9" name="Google Shape;306;p33">
              <a:extLst>
                <a:ext uri="{FF2B5EF4-FFF2-40B4-BE49-F238E27FC236}">
                  <a16:creationId xmlns:a16="http://schemas.microsoft.com/office/drawing/2014/main" id="{8D3E9CC6-8247-5AD6-4FA9-98423D08829F}"/>
                </a:ext>
              </a:extLst>
            </p:cNvPr>
            <p:cNvSpPr txBox="1"/>
            <p:nvPr/>
          </p:nvSpPr>
          <p:spPr>
            <a:xfrm>
              <a:off x="7869081" y="5830361"/>
              <a:ext cx="3206600" cy="1676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s-MX" sz="8000" b="1" dirty="0">
                  <a:solidFill>
                    <a:srgbClr val="FF6A3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&gt;</a:t>
              </a:r>
              <a:r>
                <a:rPr lang="es-MX" sz="8000" b="1" i="0" u="none" strike="noStrike" cap="none" dirty="0">
                  <a:solidFill>
                    <a:srgbClr val="FF6A3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90%</a:t>
              </a:r>
              <a:endParaRPr sz="8000" b="0" i="0" u="none" strike="noStrike" cap="none" dirty="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11" name="Google Shape;307;p33">
              <a:extLst>
                <a:ext uri="{FF2B5EF4-FFF2-40B4-BE49-F238E27FC236}">
                  <a16:creationId xmlns:a16="http://schemas.microsoft.com/office/drawing/2014/main" id="{383B3F37-A26C-BD49-2BB1-85A9FC16D8CA}"/>
                </a:ext>
              </a:extLst>
            </p:cNvPr>
            <p:cNvCxnSpPr>
              <a:cxnSpLocks/>
            </p:cNvCxnSpPr>
            <p:nvPr/>
          </p:nvCxnSpPr>
          <p:spPr>
            <a:xfrm>
              <a:off x="4238947" y="5830361"/>
              <a:ext cx="0" cy="1676814"/>
            </a:xfrm>
            <a:prstGeom prst="straightConnector1">
              <a:avLst/>
            </a:prstGeom>
            <a:noFill/>
            <a:ln w="2857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308;p33">
              <a:extLst>
                <a:ext uri="{FF2B5EF4-FFF2-40B4-BE49-F238E27FC236}">
                  <a16:creationId xmlns:a16="http://schemas.microsoft.com/office/drawing/2014/main" id="{3428CF3D-6222-31B4-7824-C1B5C920FD79}"/>
                </a:ext>
              </a:extLst>
            </p:cNvPr>
            <p:cNvCxnSpPr>
              <a:cxnSpLocks/>
            </p:cNvCxnSpPr>
            <p:nvPr/>
          </p:nvCxnSpPr>
          <p:spPr>
            <a:xfrm>
              <a:off x="7786408" y="5830361"/>
              <a:ext cx="0" cy="1676814"/>
            </a:xfrm>
            <a:prstGeom prst="straightConnector1">
              <a:avLst/>
            </a:prstGeom>
            <a:noFill/>
            <a:ln w="2857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" name="Google Shape;309;p33">
              <a:extLst>
                <a:ext uri="{FF2B5EF4-FFF2-40B4-BE49-F238E27FC236}">
                  <a16:creationId xmlns:a16="http://schemas.microsoft.com/office/drawing/2014/main" id="{9FFB6C03-EAB3-D70F-0C86-D352F42196CD}"/>
                </a:ext>
              </a:extLst>
            </p:cNvPr>
            <p:cNvSpPr txBox="1"/>
            <p:nvPr/>
          </p:nvSpPr>
          <p:spPr>
            <a:xfrm>
              <a:off x="4335094" y="5830362"/>
              <a:ext cx="3206600" cy="1676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s-MX" sz="8000" b="1" i="0" u="none" strike="noStrike" cap="none" dirty="0">
                  <a:solidFill>
                    <a:srgbClr val="FF6A3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11</a:t>
              </a:r>
              <a:endParaRPr sz="8000" b="0" i="0" u="none" strike="noStrike" cap="none" dirty="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" name="Google Shape;310;p33">
              <a:extLst>
                <a:ext uri="{FF2B5EF4-FFF2-40B4-BE49-F238E27FC236}">
                  <a16:creationId xmlns:a16="http://schemas.microsoft.com/office/drawing/2014/main" id="{AB16340C-1D84-0889-8C4F-C7E24CE94629}"/>
                </a:ext>
              </a:extLst>
            </p:cNvPr>
            <p:cNvSpPr txBox="1"/>
            <p:nvPr/>
          </p:nvSpPr>
          <p:spPr>
            <a:xfrm>
              <a:off x="867275" y="5830361"/>
              <a:ext cx="3206600" cy="1676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s-MX" sz="8000" b="1" i="0" u="none" strike="noStrike" cap="none" dirty="0">
                  <a:solidFill>
                    <a:srgbClr val="FF6A3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&lt;19</a:t>
              </a:r>
              <a:endParaRPr sz="8000" b="0" i="0" u="none" strike="noStrike" cap="none" dirty="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5" name="Google Shape;311;p33">
              <a:extLst>
                <a:ext uri="{FF2B5EF4-FFF2-40B4-BE49-F238E27FC236}">
                  <a16:creationId xmlns:a16="http://schemas.microsoft.com/office/drawing/2014/main" id="{240C160F-1FD9-1AF0-BA6B-D155508CA847}"/>
                </a:ext>
              </a:extLst>
            </p:cNvPr>
            <p:cNvSpPr txBox="1"/>
            <p:nvPr/>
          </p:nvSpPr>
          <p:spPr>
            <a:xfrm>
              <a:off x="1347580" y="7085280"/>
              <a:ext cx="2550691" cy="8437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lvl="0" algn="ctr">
                <a:buSzPts val="1800"/>
              </a:pPr>
              <a:r>
                <a:rPr lang="es-MX" sz="1800" b="0" i="0" u="none" strike="noStrike" cap="none" dirty="0">
                  <a:solidFill>
                    <a:srgbClr val="7F7F7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Características para el clasificador</a:t>
              </a:r>
              <a:endParaRPr sz="1800" b="0" i="0" u="none" strike="noStrike" cap="none" dirty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6" name="Google Shape;312;p33">
              <a:extLst>
                <a:ext uri="{FF2B5EF4-FFF2-40B4-BE49-F238E27FC236}">
                  <a16:creationId xmlns:a16="http://schemas.microsoft.com/office/drawing/2014/main" id="{E78CDD1E-42F6-4F24-8B7D-03EC0870360D}"/>
                </a:ext>
              </a:extLst>
            </p:cNvPr>
            <p:cNvSpPr txBox="1"/>
            <p:nvPr/>
          </p:nvSpPr>
          <p:spPr>
            <a:xfrm>
              <a:off x="4608330" y="7174324"/>
              <a:ext cx="2550692" cy="581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MX" sz="1800" b="0" i="0" u="none" strike="noStrike" cap="none" dirty="0">
                  <a:solidFill>
                    <a:srgbClr val="7F7F7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Clases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313;p33">
              <a:extLst>
                <a:ext uri="{FF2B5EF4-FFF2-40B4-BE49-F238E27FC236}">
                  <a16:creationId xmlns:a16="http://schemas.microsoft.com/office/drawing/2014/main" id="{63E2C0C6-DCC0-7DC7-0A22-91D6D5754D93}"/>
                </a:ext>
              </a:extLst>
            </p:cNvPr>
            <p:cNvSpPr txBox="1"/>
            <p:nvPr/>
          </p:nvSpPr>
          <p:spPr>
            <a:xfrm>
              <a:off x="8266744" y="7174324"/>
              <a:ext cx="2550691" cy="581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7725" tIns="147725" rIns="147725" bIns="1477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MX" sz="1800" b="0" i="0" u="none" strike="noStrike" cap="none" dirty="0">
                  <a:solidFill>
                    <a:srgbClr val="7F7F7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Exactitud</a:t>
              </a:r>
              <a:endParaRPr sz="1800" b="0" i="0" u="none" strike="noStrike" cap="none" dirty="0">
                <a:solidFill>
                  <a:srgbClr val="7F7F7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3" name="Google Shape;125;p18">
            <a:extLst>
              <a:ext uri="{FF2B5EF4-FFF2-40B4-BE49-F238E27FC236}">
                <a16:creationId xmlns:a16="http://schemas.microsoft.com/office/drawing/2014/main" id="{407CAD76-5BD3-64A3-A37B-620578F2FF8B}"/>
              </a:ext>
            </a:extLst>
          </p:cNvPr>
          <p:cNvSpPr txBox="1"/>
          <p:nvPr/>
        </p:nvSpPr>
        <p:spPr>
          <a:xfrm>
            <a:off x="-55072" y="5611928"/>
            <a:ext cx="229843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Logros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31232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18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1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w="19050" cap="flat" cmpd="sng">
            <a:solidFill>
              <a:srgbClr val="FF6A3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 rot="-5400000">
            <a:off x="12971200" y="5038125"/>
            <a:ext cx="30093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s-MX" sz="2300" b="0" i="0" u="none" strike="noStrike" cap="none" dirty="0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2300" b="0" i="0" u="none" strike="noStrike" cap="none" dirty="0">
              <a:solidFill>
                <a:srgbClr val="D8D8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 b="1" i="0" u="none" strike="noStrike" cap="none" dirty="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OPORTUNIDAD</a:t>
            </a:r>
            <a:endParaRPr sz="4000" b="0" i="0" u="none" strike="noStrike" cap="none" dirty="0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61594" y="531337"/>
            <a:ext cx="2165348" cy="482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screen shot of a diagram&#10;&#10;Description automatically generated">
            <a:extLst>
              <a:ext uri="{FF2B5EF4-FFF2-40B4-BE49-F238E27FC236}">
                <a16:creationId xmlns:a16="http://schemas.microsoft.com/office/drawing/2014/main" id="{A00A4AC8-BC37-D055-8AB7-9189782A7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87" b="5232"/>
          <a:stretch/>
        </p:blipFill>
        <p:spPr>
          <a:xfrm>
            <a:off x="10126942" y="-7430"/>
            <a:ext cx="4241663" cy="7929055"/>
          </a:xfrm>
          <a:prstGeom prst="rect">
            <a:avLst/>
          </a:prstGeom>
        </p:spPr>
      </p:pic>
      <p:sp>
        <p:nvSpPr>
          <p:cNvPr id="4" name="Google Shape;137;p19">
            <a:extLst>
              <a:ext uri="{FF2B5EF4-FFF2-40B4-BE49-F238E27FC236}">
                <a16:creationId xmlns:a16="http://schemas.microsoft.com/office/drawing/2014/main" id="{5CB39FFD-22FE-C939-12EC-860BED14B12A}"/>
              </a:ext>
            </a:extLst>
          </p:cNvPr>
          <p:cNvSpPr txBox="1"/>
          <p:nvPr/>
        </p:nvSpPr>
        <p:spPr>
          <a:xfrm>
            <a:off x="126096" y="1143063"/>
            <a:ext cx="10000846" cy="31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s-MX" sz="2600" dirty="0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p</a:t>
            </a:r>
            <a:r>
              <a:rPr lang="es-MX" sz="2600" b="0" i="0" u="none" strike="noStrike" cap="none" dirty="0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rueba de concepto cumplió con los objetivos:</a:t>
            </a:r>
            <a:endParaRPr sz="2600" b="1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s-MX" sz="2600" b="0" i="0" u="none" strike="noStrike" cap="none" dirty="0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endParaRPr sz="2600" b="0" i="0" u="none" strike="noStrike" cap="none" dirty="0">
              <a:solidFill>
                <a:srgbClr val="2B303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E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Etiquetado multiclase</a:t>
            </a:r>
            <a:endParaRPr sz="2600" b="0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ES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Clasificación eficiente con características reducidas</a:t>
            </a:r>
            <a:endParaRPr sz="2600" b="0" i="0" u="none" strike="noStrike" cap="none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3C"/>
              </a:buClr>
              <a:buSzPts val="2600"/>
              <a:buFont typeface="Montserrat"/>
              <a:buChar char="●"/>
            </a:pPr>
            <a:r>
              <a:rPr lang="es-MX" sz="2600" b="0" i="0" u="none" strike="noStrike" cap="none" dirty="0">
                <a:solidFill>
                  <a:srgbClr val="2B303C"/>
                </a:solidFill>
                <a:latin typeface="Montserrat"/>
                <a:ea typeface="Montserrat"/>
                <a:cs typeface="Montserrat"/>
                <a:sym typeface="Montserrat"/>
              </a:rPr>
              <a:t>Alta precisión en la clasificación</a:t>
            </a:r>
            <a:endParaRPr lang="es-MX" sz="2600" dirty="0">
              <a:solidFill>
                <a:srgbClr val="2B30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9C8DA5-ABB2-72E1-392F-3D922395E0A6}"/>
              </a:ext>
            </a:extLst>
          </p:cNvPr>
          <p:cNvSpPr txBox="1"/>
          <p:nvPr/>
        </p:nvSpPr>
        <p:spPr>
          <a:xfrm>
            <a:off x="81316" y="5891188"/>
            <a:ext cx="318481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Montserrat" pitchFamily="2" charset="77"/>
              </a:rPr>
              <a:t>Ing. </a:t>
            </a:r>
            <a:r>
              <a:rPr lang="en-US" dirty="0" err="1">
                <a:latin typeface="Montserrat" pitchFamily="2" charset="77"/>
              </a:rPr>
              <a:t>en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Energías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Renovables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cursando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una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Ingeniería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en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Sistemas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Computacionales</a:t>
            </a:r>
            <a:r>
              <a:rPr lang="en-US" dirty="0">
                <a:latin typeface="Montserrat" pitchFamily="2" charset="77"/>
              </a:rPr>
              <a:t> y </a:t>
            </a:r>
            <a:r>
              <a:rPr lang="en-US" dirty="0" err="1">
                <a:latin typeface="Montserrat" pitchFamily="2" charset="77"/>
              </a:rPr>
              <a:t>desempeñándose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actualmente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en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el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análisis</a:t>
            </a:r>
            <a:r>
              <a:rPr lang="en-US" dirty="0">
                <a:latin typeface="Montserrat" pitchFamily="2" charset="77"/>
              </a:rPr>
              <a:t> de </a:t>
            </a:r>
            <a:r>
              <a:rPr lang="en-US" dirty="0" err="1">
                <a:latin typeface="Montserrat" pitchFamily="2" charset="77"/>
              </a:rPr>
              <a:t>datos</a:t>
            </a:r>
            <a:r>
              <a:rPr lang="en-US" dirty="0">
                <a:latin typeface="Montserrat" pitchFamily="2" charset="77"/>
              </a:rPr>
              <a:t> de </a:t>
            </a:r>
            <a:r>
              <a:rPr lang="en-US" dirty="0" err="1">
                <a:latin typeface="Montserrat" pitchFamily="2" charset="77"/>
              </a:rPr>
              <a:t>sistemas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fotovoltaicos</a:t>
            </a:r>
            <a:r>
              <a:rPr lang="en-US" dirty="0">
                <a:latin typeface="Montserrat" pitchFamily="2" charset="77"/>
              </a:rPr>
              <a:t>. Ha </a:t>
            </a:r>
            <a:r>
              <a:rPr lang="en-US" dirty="0" err="1">
                <a:latin typeface="Montserrat" pitchFamily="2" charset="77"/>
              </a:rPr>
              <a:t>participado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en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proyectos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combinando</a:t>
            </a:r>
            <a:r>
              <a:rPr lang="en-US" dirty="0">
                <a:latin typeface="Montserrat" pitchFamily="2" charset="77"/>
              </a:rPr>
              <a:t> la </a:t>
            </a:r>
            <a:r>
              <a:rPr lang="en-US" dirty="0" err="1">
                <a:latin typeface="Montserrat" pitchFamily="2" charset="77"/>
              </a:rPr>
              <a:t>sustentabilidad</a:t>
            </a:r>
            <a:r>
              <a:rPr lang="en-US" dirty="0">
                <a:latin typeface="Montserrat" pitchFamily="2" charset="77"/>
              </a:rPr>
              <a:t> y la </a:t>
            </a:r>
            <a:r>
              <a:rPr lang="en-US" dirty="0" err="1">
                <a:latin typeface="Montserrat" pitchFamily="2" charset="77"/>
              </a:rPr>
              <a:t>inteligencia</a:t>
            </a:r>
            <a:r>
              <a:rPr lang="en-US" dirty="0">
                <a:latin typeface="Montserrat" pitchFamily="2" charset="77"/>
              </a:rPr>
              <a:t> artificial.</a:t>
            </a:r>
            <a:endParaRPr lang="en-MX" dirty="0">
              <a:latin typeface="Montserra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1CE167-7DF8-EEDF-7116-F8A12ADA8F7E}"/>
              </a:ext>
            </a:extLst>
          </p:cNvPr>
          <p:cNvSpPr txBox="1"/>
          <p:nvPr/>
        </p:nvSpPr>
        <p:spPr>
          <a:xfrm>
            <a:off x="3249809" y="5891188"/>
            <a:ext cx="344407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just">
              <a:defRPr>
                <a:latin typeface="Montserrat" pitchFamily="2" charset="77"/>
              </a:defRPr>
            </a:lvl1pPr>
          </a:lstStyle>
          <a:p>
            <a:r>
              <a:rPr lang="en-US" dirty="0" err="1"/>
              <a:t>Estudiante</a:t>
            </a:r>
            <a:r>
              <a:rPr lang="en-US" dirty="0"/>
              <a:t> de </a:t>
            </a:r>
            <a:r>
              <a:rPr lang="en-US" dirty="0" err="1"/>
              <a:t>Ingeniería</a:t>
            </a:r>
            <a:r>
              <a:rPr lang="en-US" dirty="0"/>
              <a:t> </a:t>
            </a:r>
            <a:r>
              <a:rPr lang="en-US" dirty="0" err="1"/>
              <a:t>Física</a:t>
            </a:r>
            <a:r>
              <a:rPr lang="en-US" dirty="0"/>
              <a:t>, </a:t>
            </a:r>
            <a:r>
              <a:rPr lang="en-US" dirty="0" err="1"/>
              <a:t>apasionado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la </a:t>
            </a:r>
            <a:r>
              <a:rPr lang="en-US" dirty="0" err="1"/>
              <a:t>física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r>
              <a:rPr lang="en-US" dirty="0"/>
              <a:t> y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dinámicos</a:t>
            </a:r>
            <a:r>
              <a:rPr lang="en-US" dirty="0"/>
              <a:t>. Ha </a:t>
            </a:r>
            <a:r>
              <a:rPr lang="en-US" dirty="0" err="1"/>
              <a:t>trabajado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proyectos</a:t>
            </a:r>
            <a:r>
              <a:rPr lang="en-US" dirty="0"/>
              <a:t> de forecasting para la </a:t>
            </a:r>
            <a:r>
              <a:rPr lang="en-US" dirty="0" err="1"/>
              <a:t>Econofísica</a:t>
            </a:r>
            <a:r>
              <a:rPr lang="en-US" dirty="0"/>
              <a:t> y Data Pricing para la </a:t>
            </a:r>
            <a:r>
              <a:rPr lang="en-US" dirty="0" err="1"/>
              <a:t>industria</a:t>
            </a:r>
            <a:r>
              <a:rPr lang="en-US" dirty="0"/>
              <a:t> de </a:t>
            </a:r>
            <a:r>
              <a:rPr lang="en-US" dirty="0" err="1"/>
              <a:t>lácteos</a:t>
            </a:r>
            <a:r>
              <a:rPr lang="en-US" dirty="0"/>
              <a:t>. </a:t>
            </a:r>
            <a:r>
              <a:rPr lang="en-US" dirty="0" err="1"/>
              <a:t>Participante</a:t>
            </a:r>
            <a:r>
              <a:rPr lang="en-US" dirty="0"/>
              <a:t> de </a:t>
            </a:r>
            <a:r>
              <a:rPr lang="en-US" dirty="0" err="1"/>
              <a:t>hackatones</a:t>
            </a:r>
            <a:r>
              <a:rPr lang="en-US" dirty="0"/>
              <a:t> y </a:t>
            </a:r>
            <a:r>
              <a:rPr lang="en-US" dirty="0" err="1"/>
              <a:t>escuelas</a:t>
            </a:r>
            <a:r>
              <a:rPr lang="en-US" dirty="0"/>
              <a:t> de </a:t>
            </a:r>
            <a:r>
              <a:rPr lang="en-US" dirty="0" err="1"/>
              <a:t>verano</a:t>
            </a:r>
            <a:r>
              <a:rPr lang="en-US" dirty="0"/>
              <a:t> </a:t>
            </a:r>
            <a:r>
              <a:rPr lang="en-US" dirty="0" err="1"/>
              <a:t>relacionadas</a:t>
            </a:r>
            <a:r>
              <a:rPr lang="en-US" dirty="0"/>
              <a:t> a la </a:t>
            </a:r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.</a:t>
            </a:r>
            <a:endParaRPr lang="en-MX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8616E-1878-642D-6F06-195544F9B310}"/>
              </a:ext>
            </a:extLst>
          </p:cNvPr>
          <p:cNvSpPr txBox="1"/>
          <p:nvPr/>
        </p:nvSpPr>
        <p:spPr>
          <a:xfrm>
            <a:off x="6758860" y="5905818"/>
            <a:ext cx="33370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just">
              <a:defRPr>
                <a:latin typeface="Montserrat" pitchFamily="2" charset="77"/>
              </a:defRPr>
            </a:lvl1pPr>
          </a:lstStyle>
          <a:p>
            <a:r>
              <a:rPr lang="en-US" dirty="0"/>
              <a:t>Ha </a:t>
            </a:r>
            <a:r>
              <a:rPr lang="en-US" dirty="0" err="1"/>
              <a:t>colaborado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proyectos</a:t>
            </a:r>
            <a:r>
              <a:rPr lang="en-US" dirty="0"/>
              <a:t> de </a:t>
            </a:r>
            <a:r>
              <a:rPr lang="en-US" dirty="0" err="1"/>
              <a:t>procesamiento</a:t>
            </a:r>
            <a:r>
              <a:rPr lang="en-US" dirty="0"/>
              <a:t> de </a:t>
            </a:r>
            <a:r>
              <a:rPr lang="en-US" dirty="0" err="1"/>
              <a:t>señales</a:t>
            </a:r>
            <a:r>
              <a:rPr lang="en-US" dirty="0"/>
              <a:t> e </a:t>
            </a:r>
            <a:r>
              <a:rPr lang="en-US" dirty="0" err="1"/>
              <a:t>identificación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imágenes</a:t>
            </a:r>
            <a:r>
              <a:rPr lang="en-US" dirty="0"/>
              <a:t> de </a:t>
            </a:r>
            <a:r>
              <a:rPr lang="en-US" dirty="0" err="1"/>
              <a:t>percepción</a:t>
            </a:r>
            <a:r>
              <a:rPr lang="en-US" dirty="0"/>
              <a:t> </a:t>
            </a:r>
            <a:r>
              <a:rPr lang="en-US" dirty="0" err="1"/>
              <a:t>remota</a:t>
            </a:r>
            <a:r>
              <a:rPr lang="en-US" dirty="0"/>
              <a:t>.</a:t>
            </a:r>
            <a:endParaRPr lang="en-MX" dirty="0"/>
          </a:p>
        </p:txBody>
      </p:sp>
      <p:sp>
        <p:nvSpPr>
          <p:cNvPr id="11" name="Google Shape;321;p34">
            <a:extLst>
              <a:ext uri="{FF2B5EF4-FFF2-40B4-BE49-F238E27FC236}">
                <a16:creationId xmlns:a16="http://schemas.microsoft.com/office/drawing/2014/main" id="{7474B2E2-A511-B614-EDC2-5012AC26963E}"/>
              </a:ext>
            </a:extLst>
          </p:cNvPr>
          <p:cNvSpPr txBox="1"/>
          <p:nvPr/>
        </p:nvSpPr>
        <p:spPr>
          <a:xfrm>
            <a:off x="-229831" y="5384943"/>
            <a:ext cx="3667589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MX" sz="2400" b="0" i="0" u="none" strike="noStrike" cap="none" dirty="0">
                <a:solidFill>
                  <a:srgbClr val="000000"/>
                </a:solidFill>
                <a:latin typeface="AkayaKanadaka" panose="02010502080401010103" pitchFamily="2" charset="77"/>
                <a:ea typeface="Montserrat Medium"/>
                <a:cs typeface="AkayaKanadaka" panose="02010502080401010103" pitchFamily="2" charset="77"/>
                <a:sym typeface="Montserrat Medium"/>
              </a:rPr>
              <a:t>Rodrigo A. Aguilar Rosel </a:t>
            </a:r>
            <a:endParaRPr sz="2400" b="0" i="0" u="none" strike="noStrike" cap="none" dirty="0">
              <a:solidFill>
                <a:srgbClr val="000000"/>
              </a:solidFill>
              <a:latin typeface="AkayaKanadaka" panose="02010502080401010103" pitchFamily="2" charset="77"/>
              <a:ea typeface="Montserrat Medium"/>
              <a:cs typeface="AkayaKanadaka" panose="02010502080401010103" pitchFamily="2" charset="77"/>
              <a:sym typeface="Montserrat Medium"/>
            </a:endParaRPr>
          </a:p>
        </p:txBody>
      </p:sp>
      <p:sp>
        <p:nvSpPr>
          <p:cNvPr id="12" name="Google Shape;321;p34">
            <a:extLst>
              <a:ext uri="{FF2B5EF4-FFF2-40B4-BE49-F238E27FC236}">
                <a16:creationId xmlns:a16="http://schemas.microsoft.com/office/drawing/2014/main" id="{BBB185E7-B6D6-C625-2D12-0A910B3CE0C2}"/>
              </a:ext>
            </a:extLst>
          </p:cNvPr>
          <p:cNvSpPr txBox="1"/>
          <p:nvPr/>
        </p:nvSpPr>
        <p:spPr>
          <a:xfrm>
            <a:off x="3315907" y="5408134"/>
            <a:ext cx="3122784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SzPts val="2800"/>
              <a:buNone/>
              <a:defRPr sz="2400">
                <a:latin typeface="AkayaKanadaka" panose="02010502080401010103" pitchFamily="2" charset="77"/>
                <a:ea typeface="Montserrat Medium"/>
                <a:cs typeface="AkayaKanadaka" panose="02010502080401010103" pitchFamily="2" charset="77"/>
              </a:defRPr>
            </a:lvl1pPr>
          </a:lstStyle>
          <a:p>
            <a:r>
              <a:rPr lang="es-MX" dirty="0">
                <a:sym typeface="Montserrat Medium"/>
              </a:rPr>
              <a:t>David Gómez Torres</a:t>
            </a:r>
            <a:endParaRPr dirty="0">
              <a:sym typeface="Montserrat Medium"/>
            </a:endParaRPr>
          </a:p>
        </p:txBody>
      </p:sp>
      <p:sp>
        <p:nvSpPr>
          <p:cNvPr id="13" name="Google Shape;321;p34">
            <a:extLst>
              <a:ext uri="{FF2B5EF4-FFF2-40B4-BE49-F238E27FC236}">
                <a16:creationId xmlns:a16="http://schemas.microsoft.com/office/drawing/2014/main" id="{0FE93CB1-C86A-9F4B-2944-4055C21C01C2}"/>
              </a:ext>
            </a:extLst>
          </p:cNvPr>
          <p:cNvSpPr txBox="1"/>
          <p:nvPr/>
        </p:nvSpPr>
        <p:spPr>
          <a:xfrm>
            <a:off x="6524000" y="5408134"/>
            <a:ext cx="3602942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SzPts val="2800"/>
              <a:buNone/>
              <a:defRPr sz="2400">
                <a:latin typeface="AkayaKanadaka" panose="02010502080401010103" pitchFamily="2" charset="77"/>
                <a:ea typeface="Montserrat Medium"/>
                <a:cs typeface="AkayaKanadaka" panose="02010502080401010103" pitchFamily="2" charset="77"/>
              </a:defRPr>
            </a:lvl1pPr>
          </a:lstStyle>
          <a:p>
            <a:r>
              <a:rPr lang="es-MX" dirty="0">
                <a:sym typeface="Montserrat Medium"/>
              </a:rPr>
              <a:t>B. Paulina García S.</a:t>
            </a:r>
            <a:endParaRPr dirty="0">
              <a:sym typeface="Montserrat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5D63E-9243-3CE6-CAE2-1017EFA9B0A7}"/>
              </a:ext>
            </a:extLst>
          </p:cNvPr>
          <p:cNvSpPr txBox="1"/>
          <p:nvPr/>
        </p:nvSpPr>
        <p:spPr>
          <a:xfrm>
            <a:off x="126096" y="3365694"/>
            <a:ext cx="7558086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>
              <a:buClr>
                <a:srgbClr val="2B303C"/>
              </a:buClr>
              <a:buSzPts val="2600"/>
            </a:pPr>
            <a:r>
              <a:rPr lang="es-MX" sz="2600" dirty="0">
                <a:solidFill>
                  <a:srgbClr val="2B303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Apoyo de un equipo interdisciplinario:</a:t>
            </a:r>
          </a:p>
        </p:txBody>
      </p:sp>
      <p:pic>
        <p:nvPicPr>
          <p:cNvPr id="16" name="Google Shape;341;p29">
            <a:extLst>
              <a:ext uri="{FF2B5EF4-FFF2-40B4-BE49-F238E27FC236}">
                <a16:creationId xmlns:a16="http://schemas.microsoft.com/office/drawing/2014/main" id="{DB9EE0B7-8086-A96C-DD3C-473984DF865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71141" y="4237632"/>
            <a:ext cx="1111239" cy="106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52;p29">
            <a:extLst>
              <a:ext uri="{FF2B5EF4-FFF2-40B4-BE49-F238E27FC236}">
                <a16:creationId xmlns:a16="http://schemas.microsoft.com/office/drawing/2014/main" id="{9FEE2DDF-23B7-08A6-E60A-243D54A8B0F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393818" y="4248891"/>
            <a:ext cx="985525" cy="1030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3;p29">
            <a:extLst>
              <a:ext uri="{FF2B5EF4-FFF2-40B4-BE49-F238E27FC236}">
                <a16:creationId xmlns:a16="http://schemas.microsoft.com/office/drawing/2014/main" id="{297A1F37-4C17-D6DD-8785-700C8BC3A82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213787" y="4135690"/>
            <a:ext cx="978467" cy="102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C3818E-A081-2619-3319-91422B0C2B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9232" y="6395764"/>
            <a:ext cx="1803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2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A39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/>
        </p:nvSpPr>
        <p:spPr>
          <a:xfrm>
            <a:off x="575873" y="326420"/>
            <a:ext cx="13970777" cy="301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725" tIns="147725" rIns="147725" bIns="147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s-MX" sz="4500" b="0" i="1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Visita nuestro </a:t>
            </a:r>
            <a:r>
              <a:rPr lang="es-ES" sz="4500" b="0" i="1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repositorio para conocer más a fondo nuestro proyecto…</a:t>
            </a:r>
            <a:endParaRPr sz="4500" b="0" i="1" u="none" strike="noStrike" cap="none" dirty="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09" name="Google Shape;20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688" y="781946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709811" y="326420"/>
            <a:ext cx="1620000" cy="64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group of men in military uniforms climbing on a jeep&#10;&#10;Description automatically generated">
            <a:extLst>
              <a:ext uri="{FF2B5EF4-FFF2-40B4-BE49-F238E27FC236}">
                <a16:creationId xmlns:a16="http://schemas.microsoft.com/office/drawing/2014/main" id="{A796BF8F-6A59-65A2-5DBB-577709B14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5426" y="2985090"/>
            <a:ext cx="7125111" cy="4750074"/>
          </a:xfrm>
          <a:prstGeom prst="rect">
            <a:avLst/>
          </a:prstGeom>
        </p:spPr>
      </p:pic>
      <p:pic>
        <p:nvPicPr>
          <p:cNvPr id="4" name="Picture 3" descr="A qr code with a black and white background&#10;&#10;Description automatically generated">
            <a:extLst>
              <a:ext uri="{FF2B5EF4-FFF2-40B4-BE49-F238E27FC236}">
                <a16:creationId xmlns:a16="http://schemas.microsoft.com/office/drawing/2014/main" id="{C4D19550-BB34-2605-3905-239B4C6658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674" y="3909185"/>
            <a:ext cx="2543176" cy="2543176"/>
          </a:xfrm>
          <a:prstGeom prst="rect">
            <a:avLst/>
          </a:prstGeom>
        </p:spPr>
      </p:pic>
      <p:pic>
        <p:nvPicPr>
          <p:cNvPr id="6" name="Google Shape;140;p19">
            <a:extLst>
              <a:ext uri="{FF2B5EF4-FFF2-40B4-BE49-F238E27FC236}">
                <a16:creationId xmlns:a16="http://schemas.microsoft.com/office/drawing/2014/main" id="{41179365-2B1D-C9F5-2A8C-06DFE88D3350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32162" y="6811068"/>
            <a:ext cx="3996201" cy="99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DEC740E-39EA-1BB9-EEE7-319364B0B7BC}"/>
              </a:ext>
            </a:extLst>
          </p:cNvPr>
          <p:cNvGrpSpPr/>
          <p:nvPr/>
        </p:nvGrpSpPr>
        <p:grpSpPr>
          <a:xfrm>
            <a:off x="4125080" y="3592529"/>
            <a:ext cx="3017469" cy="3024898"/>
            <a:chOff x="3846884" y="3536267"/>
            <a:chExt cx="3017469" cy="3024898"/>
          </a:xfrm>
        </p:grpSpPr>
        <p:pic>
          <p:nvPicPr>
            <p:cNvPr id="5" name="Google Shape;232;p27">
              <a:extLst>
                <a:ext uri="{FF2B5EF4-FFF2-40B4-BE49-F238E27FC236}">
                  <a16:creationId xmlns:a16="http://schemas.microsoft.com/office/drawing/2014/main" id="{86A0D701-9B1B-E49B-7109-EDA7F8374C4C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846884" y="3536267"/>
              <a:ext cx="3017469" cy="3024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8D9467B-82E6-264A-A1EA-10175B18E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341214" y="4098168"/>
              <a:ext cx="1803400" cy="21463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C194FED-D9F1-170D-FB5E-8CCEDB6EBA64}"/>
              </a:ext>
            </a:extLst>
          </p:cNvPr>
          <p:cNvSpPr txBox="1"/>
          <p:nvPr/>
        </p:nvSpPr>
        <p:spPr>
          <a:xfrm>
            <a:off x="711988" y="2660436"/>
            <a:ext cx="764177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s-ES" sz="4400" b="0" i="1" u="none" strike="noStrike" cap="none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… y evitemos esto:</a:t>
            </a:r>
            <a:endParaRPr lang="es-MX" sz="4400" i="1" dirty="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0055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344</Words>
  <Application>Microsoft Macintosh PowerPoint</Application>
  <PresentationFormat>Custom</PresentationFormat>
  <Paragraphs>59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Montserrat</vt:lpstr>
      <vt:lpstr>Montserrat SemiBold</vt:lpstr>
      <vt:lpstr>Arial</vt:lpstr>
      <vt:lpstr>AkayaKanadaka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Beatriz Paulina García Salgado</cp:lastModifiedBy>
  <cp:revision>28</cp:revision>
  <dcterms:modified xsi:type="dcterms:W3CDTF">2023-12-05T17:04:03Z</dcterms:modified>
</cp:coreProperties>
</file>